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382" r:id="rId2"/>
    <p:sldId id="366" r:id="rId3"/>
    <p:sldId id="383" r:id="rId4"/>
    <p:sldId id="384" r:id="rId5"/>
    <p:sldId id="385" r:id="rId6"/>
    <p:sldId id="386" r:id="rId7"/>
    <p:sldId id="387" r:id="rId8"/>
    <p:sldId id="388" r:id="rId9"/>
    <p:sldId id="389" r:id="rId10"/>
    <p:sldId id="390" r:id="rId11"/>
  </p:sldIdLst>
  <p:sldSz cx="9144000" cy="6858000" type="screen4x3"/>
  <p:notesSz cx="6761163" cy="9942513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CC99FF"/>
    <a:srgbClr val="CC6600"/>
    <a:srgbClr val="0066FF"/>
    <a:srgbClr val="99FFCC"/>
    <a:srgbClr val="FFCCFF"/>
    <a:srgbClr val="3366FF"/>
    <a:srgbClr val="99CCFF"/>
    <a:srgbClr val="CCFFFF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59" autoAdjust="0"/>
    <p:restoredTop sz="94660"/>
  </p:normalViewPr>
  <p:slideViewPr>
    <p:cSldViewPr>
      <p:cViewPr varScale="1">
        <p:scale>
          <a:sx n="77" d="100"/>
          <a:sy n="77" d="100"/>
        </p:scale>
        <p:origin x="-84" y="-7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9837" cy="497126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29761" y="0"/>
            <a:ext cx="2929837" cy="497126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96938" y="746125"/>
            <a:ext cx="4967287" cy="3727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6117" y="4722694"/>
            <a:ext cx="5408930" cy="4474131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3662"/>
            <a:ext cx="2929837" cy="497126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29761" y="9443662"/>
            <a:ext cx="2929837" cy="497126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A0E18F61-BD6F-4C58-AD46-82331445F7A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205742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3755D9-F494-49B6-979E-346B6232B8BF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22C17F-4C75-47CF-BEF5-C127E5E2D8C8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A1D5F6-4A7A-451C-B5B0-74730CE2BE71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C7E7185-4507-46A6-8E27-F0F815D81943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77B4AF-72E5-426C-974B-18FE6D36F91A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7C96AF-1927-4584-A558-BFBBD1C1CFEF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569826A-6B9C-48D7-8B5D-68628F76D147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1DC66D-5586-4735-83CE-B1DAAB7F17A1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68ED1A8-74ED-40C0-9518-CF2A481483F7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CF31D03-4BF1-4D0F-9470-054E8C09F142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99E340-8E6B-4559-B74F-117FD23F9C28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64524C3-79BD-4349-AAA9-CED71DC0E7F6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77B034-55F1-4D97-A26C-2DAD5E16596C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850819D2-B20E-4AEF-BE8F-DEB7AD659095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8" r:id="rId1"/>
    <p:sldLayoutId id="2147483837" r:id="rId2"/>
    <p:sldLayoutId id="2147483836" r:id="rId3"/>
    <p:sldLayoutId id="2147483835" r:id="rId4"/>
    <p:sldLayoutId id="2147483834" r:id="rId5"/>
    <p:sldLayoutId id="2147483833" r:id="rId6"/>
    <p:sldLayoutId id="2147483832" r:id="rId7"/>
    <p:sldLayoutId id="2147483831" r:id="rId8"/>
    <p:sldLayoutId id="2147483830" r:id="rId9"/>
    <p:sldLayoutId id="2147483829" r:id="rId10"/>
    <p:sldLayoutId id="2147483828" r:id="rId11"/>
    <p:sldLayoutId id="2147483827" r:id="rId12"/>
    <p:sldLayoutId id="2147483826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0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 txBox="1">
            <a:spLocks noChangeArrowheads="1"/>
          </p:cNvSpPr>
          <p:nvPr/>
        </p:nvSpPr>
        <p:spPr bwMode="auto">
          <a:xfrm>
            <a:off x="-11546" y="424873"/>
            <a:ext cx="9144000" cy="1676400"/>
          </a:xfrm>
          <a:prstGeom prst="rect">
            <a:avLst/>
          </a:prstGeom>
          <a:solidFill>
            <a:srgbClr val="0070C0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2000" b="1" dirty="0">
                <a:solidFill>
                  <a:srgbClr val="92D050"/>
                </a:solidFill>
                <a:latin typeface="Arial Black" pitchFamily="34" charset="0"/>
              </a:rPr>
              <a:t>МИНИCТЕРСТВО АНТИМОНОПОЛЬНОГО РЕГУЛИРОВАНИЯ </a:t>
            </a:r>
          </a:p>
          <a:p>
            <a:pPr algn="ctr"/>
            <a:r>
              <a:rPr lang="ru-RU" sz="2000" b="1" dirty="0">
                <a:solidFill>
                  <a:srgbClr val="92D050"/>
                </a:solidFill>
                <a:latin typeface="Arial Black" pitchFamily="34" charset="0"/>
              </a:rPr>
              <a:t>И ТОРГОВЛИ РЕСПУБЛИКИ БЕЛАРУСЬ</a:t>
            </a:r>
          </a:p>
        </p:txBody>
      </p:sp>
      <p:sp>
        <p:nvSpPr>
          <p:cNvPr id="18436" name="Rectangle 10"/>
          <p:cNvSpPr>
            <a:spLocks noChangeArrowheads="1"/>
          </p:cNvSpPr>
          <p:nvPr/>
        </p:nvSpPr>
        <p:spPr bwMode="auto">
          <a:xfrm>
            <a:off x="129308" y="4419600"/>
            <a:ext cx="8862291" cy="2133600"/>
          </a:xfrm>
          <a:prstGeom prst="rect">
            <a:avLst/>
          </a:prstGeom>
          <a:gradFill rotWithShape="1">
            <a:gsLst>
              <a:gs pos="0">
                <a:srgbClr val="8CADEA"/>
              </a:gs>
              <a:gs pos="50000">
                <a:srgbClr val="BACCF0"/>
              </a:gs>
              <a:gs pos="100000">
                <a:srgbClr val="DEE6F7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lIns="100735" tIns="50368" rIns="100735" bIns="50368" anchor="ctr"/>
          <a:lstStyle/>
          <a:p>
            <a:pPr algn="ctr" defTabSz="1008063"/>
            <a:r>
              <a:rPr lang="ru-RU" b="1" dirty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Порядок действий субъекта хозяйствования </a:t>
            </a:r>
          </a:p>
          <a:p>
            <a:pPr algn="ctr" defTabSz="1008063"/>
            <a:r>
              <a:rPr lang="ru-RU" b="1" dirty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 целях организации работы объекта общественного питания в</a:t>
            </a:r>
          </a:p>
          <a:p>
            <a:pPr algn="ctr" defTabSz="1008063"/>
            <a:r>
              <a:rPr lang="ru-RU" b="1" dirty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соответствии с нормами Декрета Президента Республики Беларусь</a:t>
            </a:r>
          </a:p>
          <a:p>
            <a:pPr algn="ctr" defTabSz="1008063"/>
            <a:r>
              <a:rPr lang="ru-RU" b="1" dirty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от 23 ноября 2017 г. № 7 «О развитии предпринимательства»</a:t>
            </a:r>
          </a:p>
          <a:p>
            <a:pPr defTabSz="1008063"/>
            <a:endParaRPr lang="ru-RU" sz="14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93353" y="2369418"/>
            <a:ext cx="6934200" cy="1754326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altLang="ru-RU" sz="5400" b="1" cap="none" spc="0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CC66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МЕТОДИЧЕСКИЕ РЕКОМЕНДАЦИИ</a:t>
            </a:r>
            <a:endParaRPr lang="ru-RU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CC6600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>
            <a:spLocks noChangeArrowheads="1"/>
          </p:cNvSpPr>
          <p:nvPr/>
        </p:nvSpPr>
        <p:spPr bwMode="auto">
          <a:xfrm>
            <a:off x="0" y="338884"/>
            <a:ext cx="8891676" cy="1183169"/>
          </a:xfrm>
          <a:prstGeom prst="roundRect">
            <a:avLst>
              <a:gd name="adj" fmla="val 16667"/>
            </a:avLst>
          </a:prstGeom>
          <a:noFill/>
          <a:ln w="19050" algn="ctr">
            <a:noFill/>
            <a:round/>
            <a:headEnd/>
            <a:tailEnd/>
          </a:ln>
        </p:spPr>
        <p:txBody>
          <a:bodyPr lIns="81107" tIns="40554" rIns="81107" bIns="40554" anchor="ctr"/>
          <a:lstStyle/>
          <a:p>
            <a:pPr algn="ctr">
              <a:defRPr/>
            </a:pPr>
            <a:endParaRPr lang="en-US" sz="2400" dirty="0">
              <a:solidFill>
                <a:srgbClr val="CC33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itchFamily="34" charset="0"/>
            </a:endParaRPr>
          </a:p>
        </p:txBody>
      </p:sp>
      <p:sp>
        <p:nvSpPr>
          <p:cNvPr id="58369" name="Rectangle 1"/>
          <p:cNvSpPr>
            <a:spLocks noChangeArrowheads="1"/>
          </p:cNvSpPr>
          <p:nvPr/>
        </p:nvSpPr>
        <p:spPr bwMode="auto">
          <a:xfrm>
            <a:off x="0" y="0"/>
            <a:ext cx="163863" cy="3588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lIns="81107" tIns="40554" rIns="81107" bIns="40554" anchor="ctr">
            <a:spAutoFit/>
          </a:bodyPr>
          <a:lstStyle/>
          <a:p>
            <a:pPr eaLnBrk="0" hangingPunct="0">
              <a:defRPr/>
            </a:pPr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304800" y="457200"/>
            <a:ext cx="8639352" cy="454466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lIns="81107" tIns="40554" rIns="81107" bIns="40554">
            <a:spAutoFit/>
          </a:bodyPr>
          <a:lstStyle/>
          <a:p>
            <a:pPr indent="360363" algn="just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  <a:defRPr/>
            </a:pPr>
            <a:r>
              <a:rPr lang="ru-RU" sz="16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Самостоятельно устанавливать наценки общественного питания,  на производимые и реализуемые на территории Республики Беларусь в объектах общественного питания в розлив алкогольные напитки крепостью свыше 28 процентов.</a:t>
            </a:r>
          </a:p>
          <a:p>
            <a:pPr indent="360363" algn="just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  <a:defRPr/>
            </a:pPr>
            <a:r>
              <a:rPr lang="ru-RU" sz="16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Изготавливать и реализовывать в объектах общественного питания продукцию общественного питания (крепостью более 7 процентов) путем смешения и (или) настаивания готовых алкогольных напитков (полученных от производителя алкогольных напитков в потребительской таре) с иными пищевыми продуктами (орехи, фрукты, ягоды и т.д.) (по желанию). </a:t>
            </a:r>
          </a:p>
          <a:p>
            <a:pPr indent="360363" algn="just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изготовления такой продукции не требуется получение специального разрешения (лицензии) на деятельность, связанную с производством алкогольной, непищевой спиртосодержащей продукции и непищевого этилового спирта. Указанная продукция не подлежит обязательному подтверждению соответствия.</a:t>
            </a:r>
          </a:p>
          <a:p>
            <a:pPr indent="360363" algn="just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  <a:defRPr/>
            </a:pPr>
            <a:r>
              <a:rPr lang="ru-RU" sz="16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Проводить рекламные мероприятия в маркетинговых целях в объектах общественного питания, осуществлять бесплатное (безвозмездное) распространение пива и слабоалкогольных напитков в объеме не более пяти литров одному лицу в качестве призов (подарков) при проведении конкурсов, игр, иных игровых, рекламных, культурных мероприятий в объектах общественного питания (по желанию).</a:t>
            </a:r>
          </a:p>
          <a:p>
            <a:pPr>
              <a:defRPr/>
            </a:pPr>
            <a:endParaRPr lang="ru-RU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37106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>
            <a:spLocks noChangeArrowheads="1"/>
          </p:cNvSpPr>
          <p:nvPr/>
        </p:nvSpPr>
        <p:spPr bwMode="auto">
          <a:xfrm>
            <a:off x="0" y="338884"/>
            <a:ext cx="8891676" cy="1183169"/>
          </a:xfrm>
          <a:prstGeom prst="roundRect">
            <a:avLst>
              <a:gd name="adj" fmla="val 16667"/>
            </a:avLst>
          </a:prstGeom>
          <a:noFill/>
          <a:ln w="19050" algn="ctr">
            <a:noFill/>
            <a:round/>
            <a:headEnd/>
            <a:tailEnd/>
          </a:ln>
        </p:spPr>
        <p:txBody>
          <a:bodyPr lIns="81107" tIns="40554" rIns="81107" bIns="40554" anchor="ctr"/>
          <a:lstStyle/>
          <a:p>
            <a:pPr algn="ctr">
              <a:defRPr/>
            </a:pPr>
            <a:endParaRPr lang="en-US" sz="2400" dirty="0">
              <a:solidFill>
                <a:srgbClr val="CC33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itchFamily="34" charset="0"/>
            </a:endParaRPr>
          </a:p>
        </p:txBody>
      </p:sp>
      <p:sp>
        <p:nvSpPr>
          <p:cNvPr id="58369" name="Rectangle 1"/>
          <p:cNvSpPr>
            <a:spLocks noChangeArrowheads="1"/>
          </p:cNvSpPr>
          <p:nvPr/>
        </p:nvSpPr>
        <p:spPr bwMode="auto">
          <a:xfrm>
            <a:off x="0" y="0"/>
            <a:ext cx="163863" cy="3588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lIns="81107" tIns="40554" rIns="81107" bIns="40554" anchor="ctr">
            <a:spAutoFit/>
          </a:bodyPr>
          <a:lstStyle/>
          <a:p>
            <a:pPr eaLnBrk="0" hangingPunct="0">
              <a:defRPr/>
            </a:pPr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263869" y="457200"/>
            <a:ext cx="8639352" cy="6045071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  <a:ln>
            <a:solidFill>
              <a:srgbClr val="FFC000"/>
            </a:solidFill>
          </a:ln>
        </p:spPr>
        <p:txBody>
          <a:bodyPr lIns="81107" tIns="40554" rIns="81107" bIns="40554">
            <a:spAutoFit/>
          </a:bodyPr>
          <a:lstStyle/>
          <a:p>
            <a:pPr indent="360363" algn="just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  <a:defRPr/>
            </a:pPr>
            <a:r>
              <a:rPr lang="ru-RU" sz="16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16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юридического лица или регистрация в качестве индивидуального предпринимателя через обращение в соответствующий регистрирующий орган.</a:t>
            </a:r>
          </a:p>
          <a:p>
            <a:pPr algn="just">
              <a:spcBef>
                <a:spcPts val="600"/>
              </a:spcBef>
              <a:spcAft>
                <a:spcPts val="0"/>
              </a:spcAft>
              <a:defRPr/>
            </a:pPr>
            <a:r>
              <a:rPr lang="ru-RU" sz="1600" b="1" i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Справочно</a:t>
            </a:r>
            <a:r>
              <a:rPr lang="ru-RU" sz="1600" b="1" i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360363" indent="360363" algn="just">
              <a:lnSpc>
                <a:spcPts val="15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ru-RU" sz="1600" spc="-5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регистрации определен Декретом Президента Республики Беларусь от 16.01.2009 № 1 «О государственной регистрации и ликвидации (прекращении деятельности) субъектов хозяйствования».</a:t>
            </a:r>
          </a:p>
          <a:p>
            <a:pPr indent="360363" algn="just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  <a:defRPr/>
            </a:pPr>
            <a:r>
              <a:rPr lang="ru-RU" sz="16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ru-RU" sz="16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Выбор в определенном населенном пункте либо за его пределами помещения (места) для размещения объекта общественного питания и получение права на владение помещением (земельным участком).</a:t>
            </a:r>
          </a:p>
          <a:p>
            <a:pPr indent="360363" algn="just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Стационарные объекты общественного питания создаются вне зависимости от наличия таких объектов на схемах размещения стационарных объектов общественного питания, разрабатываемых и утверждаемых гор(рай)исполкомами.</a:t>
            </a:r>
          </a:p>
          <a:p>
            <a:pPr algn="just">
              <a:spcBef>
                <a:spcPts val="600"/>
              </a:spcBef>
              <a:spcAft>
                <a:spcPts val="0"/>
              </a:spcAft>
              <a:defRPr/>
            </a:pPr>
            <a:r>
              <a:rPr lang="ru-RU" sz="1600" b="1" i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Справочно</a:t>
            </a:r>
            <a:r>
              <a:rPr lang="ru-RU" sz="1600" b="1" i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360363" indent="360363" algn="just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i="1" spc="-5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Вместе с тем, в соответствии с Законом Республики Беларусь от 8 января 2014 года </a:t>
            </a:r>
            <a:br>
              <a:rPr lang="ru-RU" sz="1600" i="1" spc="-5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i="1" spc="-5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 государственном регулировании торговли и общественного питания в Республике Беларусь» (далее – Закон) размещение нестационарных объектов общественного питания на землях общего пользования населенных пунктов, садоводческих товариществ, дачных кооперативов, в капитальных строениях (зданиях, сооружениях), находящихся в государственной собственности, осуществляется в соответствии с перечнями мест размещения нестационарных торговых объектов, объектов общественного питания, разработанными и утвержденными городскими (включая Минский городской), районными исполнительными комитетами, которые размещаются на официальных сайтах исполкомов, утвердивших эти перечни, в глобальной компьютерной сети Интернет.</a:t>
            </a:r>
          </a:p>
          <a:p>
            <a:pPr lvl="0" indent="360363" algn="just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  <a:defRPr/>
            </a:pPr>
            <a:r>
              <a:rPr lang="ru-RU" sz="16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ru-RU" sz="16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Проведение переоборудования,  перепланировки и т.д. помещения под объект общественного питания (при необходимости).</a:t>
            </a:r>
          </a:p>
          <a:p>
            <a:pPr>
              <a:defRPr/>
            </a:pPr>
            <a:endParaRPr lang="ru-RU" dirty="0">
              <a:latin typeface="Arial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>
            <a:spLocks noChangeArrowheads="1"/>
          </p:cNvSpPr>
          <p:nvPr/>
        </p:nvSpPr>
        <p:spPr bwMode="auto">
          <a:xfrm>
            <a:off x="0" y="338884"/>
            <a:ext cx="8891676" cy="1183169"/>
          </a:xfrm>
          <a:prstGeom prst="roundRect">
            <a:avLst>
              <a:gd name="adj" fmla="val 16667"/>
            </a:avLst>
          </a:prstGeom>
          <a:noFill/>
          <a:ln w="19050" algn="ctr">
            <a:noFill/>
            <a:round/>
            <a:headEnd/>
            <a:tailEnd/>
          </a:ln>
        </p:spPr>
        <p:txBody>
          <a:bodyPr lIns="81107" tIns="40554" rIns="81107" bIns="40554" anchor="ctr"/>
          <a:lstStyle/>
          <a:p>
            <a:pPr algn="ctr">
              <a:defRPr/>
            </a:pPr>
            <a:endParaRPr lang="en-US" sz="2400" dirty="0">
              <a:solidFill>
                <a:srgbClr val="CC33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itchFamily="34" charset="0"/>
            </a:endParaRPr>
          </a:p>
        </p:txBody>
      </p:sp>
      <p:sp>
        <p:nvSpPr>
          <p:cNvPr id="58369" name="Rectangle 1"/>
          <p:cNvSpPr>
            <a:spLocks noChangeArrowheads="1"/>
          </p:cNvSpPr>
          <p:nvPr/>
        </p:nvSpPr>
        <p:spPr bwMode="auto">
          <a:xfrm>
            <a:off x="0" y="0"/>
            <a:ext cx="163863" cy="3588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lIns="81107" tIns="40554" rIns="81107" bIns="40554" anchor="ctr">
            <a:spAutoFit/>
          </a:bodyPr>
          <a:lstStyle/>
          <a:p>
            <a:pPr eaLnBrk="0" hangingPunct="0">
              <a:defRPr/>
            </a:pPr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304800" y="457200"/>
            <a:ext cx="8639352" cy="6206654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lIns="81107" tIns="40554" rIns="81107" bIns="40554">
            <a:spAutoFit/>
          </a:bodyPr>
          <a:lstStyle/>
          <a:p>
            <a:pPr indent="360363" algn="just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Субъекты хозяйствования вправе использовать для размещения объектов общественного питания объекты недвижимого имущества:</a:t>
            </a:r>
          </a:p>
          <a:p>
            <a:pPr indent="360363" algn="just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соответствующие требованиям к их проектированию и строительству, предусмотренным техническими нормативными правовыми актами, если на дату ввода в эксплуатацию такие объекты недвижимого имущества соответствовали заявленным требованиям;</a:t>
            </a:r>
          </a:p>
          <a:p>
            <a:pPr indent="360363" algn="just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назначению, отличному от назначения, указанного в документах Единого государственного регистра недвижимого имущества, прав на него и сделок с ним, если при этом не нарушаются права и законные интересы граждан и других субъектов хозяйствования. </a:t>
            </a:r>
          </a:p>
          <a:p>
            <a:pPr indent="360363" algn="just">
              <a:spcBef>
                <a:spcPts val="600"/>
              </a:spcBef>
              <a:spcAft>
                <a:spcPts val="0"/>
              </a:spcAft>
              <a:buBlip>
                <a:blip r:embed="rId2"/>
              </a:buBlip>
              <a:defRPr/>
            </a:pPr>
            <a:r>
              <a:rPr lang="ru-RU" sz="1600" b="1" spc="-3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r>
              <a:rPr lang="ru-RU" sz="1600" spc="-3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Оборудование системы видеонаблюдения в стационарных объектах общественного питания. </a:t>
            </a:r>
            <a:r>
              <a:rPr lang="ru-RU" sz="1600" b="1" i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Справочно</a:t>
            </a:r>
            <a:r>
              <a:rPr lang="ru-RU" sz="1600" b="1" i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60363" indent="360363" algn="just">
              <a:lnSpc>
                <a:spcPts val="15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ru-RU" sz="1600" i="1" spc="-5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постановлением Совета Министров Республики Беларусь от 30.12.2013</a:t>
            </a:r>
            <a:br>
              <a:rPr lang="ru-RU" sz="1600" i="1" spc="-5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i="1" spc="-5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 1164 «Об утверждении критериев отнесения объектов к числу подлежащих обязательному оборудованию средствами системы видеонаблюдения за состоянием общественной безопасности» объекты, на которых расположены  стационарные торговые объекты подлежат обязательному оборудованию средствами системы видеонаблюдения.</a:t>
            </a:r>
          </a:p>
          <a:p>
            <a:pPr indent="360363" algn="just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  <a:defRPr/>
            </a:pPr>
            <a:r>
              <a:rPr lang="ru-RU" sz="16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</a:t>
            </a:r>
            <a:r>
              <a:rPr lang="ru-RU" sz="16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Укомплектование объекта общественного питания оборудованием, инвентарем в соответствии с определенным им ассортиментом товаров, продукции общественного питания.</a:t>
            </a:r>
          </a:p>
          <a:p>
            <a:pPr indent="360363" algn="just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Продавец обязан иметь и применять средства измерения, прошедшие метрологический контроль,  кассовое оборудование, платежные терминалы в соответствии с законодательством. </a:t>
            </a:r>
            <a:r>
              <a:rPr lang="ru-RU" sz="1600" b="1" i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Справочно</a:t>
            </a:r>
            <a:r>
              <a:rPr lang="ru-RU" sz="1600" b="1" i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360363" indent="360363" algn="just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i="1" spc="-5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Кассовое оборудование используется в соответствии со сферой применения, указанной в Государственном реестре моделей (модификаций) кассовых суммирующих аппаратов и специальных компьютерных	систем, используемых на территории                 Республики Беларусь, утвержденном постановлением Госстандарта Республики Беларусь от 14 октября 2011 г. № 74. Регистрация кассового оборудования осуществляется в соответствующем налоговом органе.</a:t>
            </a:r>
          </a:p>
          <a:p>
            <a:pPr>
              <a:defRPr/>
            </a:pPr>
            <a:endParaRPr lang="ru-RU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99978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>
            <a:spLocks noChangeArrowheads="1"/>
          </p:cNvSpPr>
          <p:nvPr/>
        </p:nvSpPr>
        <p:spPr bwMode="auto">
          <a:xfrm>
            <a:off x="0" y="338884"/>
            <a:ext cx="8891676" cy="1183169"/>
          </a:xfrm>
          <a:prstGeom prst="roundRect">
            <a:avLst>
              <a:gd name="adj" fmla="val 16667"/>
            </a:avLst>
          </a:prstGeom>
          <a:noFill/>
          <a:ln w="19050" algn="ctr">
            <a:noFill/>
            <a:round/>
            <a:headEnd/>
            <a:tailEnd/>
          </a:ln>
        </p:spPr>
        <p:txBody>
          <a:bodyPr lIns="81107" tIns="40554" rIns="81107" bIns="40554" anchor="ctr"/>
          <a:lstStyle/>
          <a:p>
            <a:pPr algn="ctr">
              <a:defRPr/>
            </a:pPr>
            <a:endParaRPr lang="en-US" sz="2400" dirty="0">
              <a:solidFill>
                <a:srgbClr val="CC33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itchFamily="34" charset="0"/>
            </a:endParaRPr>
          </a:p>
        </p:txBody>
      </p:sp>
      <p:sp>
        <p:nvSpPr>
          <p:cNvPr id="58369" name="Rectangle 1"/>
          <p:cNvSpPr>
            <a:spLocks noChangeArrowheads="1"/>
          </p:cNvSpPr>
          <p:nvPr/>
        </p:nvSpPr>
        <p:spPr bwMode="auto">
          <a:xfrm>
            <a:off x="0" y="0"/>
            <a:ext cx="163863" cy="3588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lIns="81107" tIns="40554" rIns="81107" bIns="40554" anchor="ctr">
            <a:spAutoFit/>
          </a:bodyPr>
          <a:lstStyle/>
          <a:p>
            <a:pPr eaLnBrk="0" hangingPunct="0">
              <a:defRPr/>
            </a:pPr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304800" y="457200"/>
            <a:ext cx="8639352" cy="6447745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lIns="81107" tIns="40554" rIns="81107" bIns="40554">
            <a:spAutoFit/>
          </a:bodyPr>
          <a:lstStyle/>
          <a:p>
            <a:pPr indent="360363" algn="just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проверки подлинности акцизных и (или) специальных марок на алкогольных напитках и (или) табачных изделиях, реализуемых (хранимых) юридическими лицами и индивидуальными предпринимателями, необходимо приобрести соответствующий прибор.</a:t>
            </a:r>
          </a:p>
          <a:p>
            <a:pPr indent="360363" algn="just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  <a:defRPr/>
            </a:pPr>
            <a:r>
              <a:rPr lang="ru-RU" sz="16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</a:t>
            </a:r>
            <a:r>
              <a:rPr lang="ru-RU" sz="16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Разработка программы производственного контроля для объекта общественного питания.</a:t>
            </a:r>
          </a:p>
          <a:p>
            <a:pPr indent="360363" algn="just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  <a:defRPr/>
            </a:pPr>
            <a:r>
              <a:rPr lang="ru-RU" sz="16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</a:t>
            </a:r>
            <a:r>
              <a:rPr lang="ru-RU" sz="16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spc="-5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Внедрение в объекте общественного питания процедуры, основанной на принципах ХАССП.</a:t>
            </a:r>
          </a:p>
          <a:p>
            <a:pPr algn="just">
              <a:lnSpc>
                <a:spcPts val="1400"/>
              </a:lnSpc>
              <a:spcBef>
                <a:spcPts val="600"/>
              </a:spcBef>
              <a:spcAft>
                <a:spcPts val="0"/>
              </a:spcAft>
              <a:defRPr/>
            </a:pPr>
            <a:r>
              <a:rPr lang="ru-RU" sz="1600" b="1" i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Справочно</a:t>
            </a:r>
            <a:r>
              <a:rPr lang="ru-RU" sz="1600" b="1" i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360363" indent="360363" algn="just">
              <a:lnSpc>
                <a:spcPts val="14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ru-RU" sz="1600" i="1" spc="-5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Техническим регламентом Таможенного союза ТР ТС 021/2011 </a:t>
            </a:r>
            <a:br>
              <a:rPr lang="ru-RU" sz="1600" i="1" spc="-5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i="1" spc="-5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 безопасности пищевой продукции», утвержденный решением Комиссии Таможенного союза от 9 декабря 2011 г. № 88.</a:t>
            </a:r>
          </a:p>
          <a:p>
            <a:pPr indent="360363" algn="just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  <a:defRPr/>
            </a:pPr>
            <a:r>
              <a:rPr lang="ru-RU" sz="16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</a:t>
            </a:r>
            <a:r>
              <a:rPr lang="ru-RU" sz="16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Назначение должностного (уполномоченного) лица, ответственного за обращение с отходами, разработка инструкции по обращению с отходами производства (за исключением индивидуальных предпринимателей).</a:t>
            </a:r>
          </a:p>
          <a:p>
            <a:pPr indent="360363" algn="just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  <a:defRPr/>
            </a:pPr>
            <a:r>
              <a:rPr lang="ru-RU" sz="16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9.</a:t>
            </a:r>
            <a:r>
              <a:rPr lang="ru-RU" sz="16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Разработка и утверждение ассортиментного перечня товаров для объекта общественного питания. (С 26 февраля 2018 г. данные перечни не разрабатываются). </a:t>
            </a:r>
          </a:p>
          <a:p>
            <a:pPr algn="just">
              <a:spcBef>
                <a:spcPts val="600"/>
              </a:spcBef>
              <a:spcAft>
                <a:spcPts val="0"/>
              </a:spcAft>
              <a:defRPr/>
            </a:pPr>
            <a:r>
              <a:rPr lang="ru-RU" sz="1600" b="1" i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Справочно</a:t>
            </a:r>
            <a:r>
              <a:rPr lang="ru-RU" sz="1600" b="1" i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16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360363" indent="360363" algn="just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i="1" spc="-5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Ассортиментный перечень товаров разрабатывается и утверждается субъектом общественного питания самостоятельно в соответствии с Положением о порядке разработки и утверждения ассортиментного перечня товаров, ассортиментного перечня продукции общественного питания, утвержденным постановлением Совета Министров Республики Беларусь от 22.07.2014 № 703 «Об утверждении Правил продажи отдельных видов товаров и осуществления общественного питания и Положения о порядке разработки и утверждения ассортиментного перечня товаров, ассортиментного перечня продукции общественного питания» на  основании перечней товаров, установленных постановлением Министерства антимонопольного регулирования и торговли Республики Беларусь от 27.06.2017 № 28 «О перечнях товаров и признании утратившими силу некоторых постановлений Министерства торговли Республики Беларусь», а также постановлением Министерства антимонопольного регулирования и торговли Республики Беларусь от 10.10.2016 № 35 «О перечнях продукции общественного питания и товаров и признании утратившими силу некоторых постановлений Министерства торговли Республики Беларусь».</a:t>
            </a:r>
            <a:endParaRPr lang="ru-RU" spc="-50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69895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>
            <a:spLocks noChangeArrowheads="1"/>
          </p:cNvSpPr>
          <p:nvPr/>
        </p:nvSpPr>
        <p:spPr bwMode="auto">
          <a:xfrm>
            <a:off x="0" y="338884"/>
            <a:ext cx="8891676" cy="1183169"/>
          </a:xfrm>
          <a:prstGeom prst="roundRect">
            <a:avLst>
              <a:gd name="adj" fmla="val 16667"/>
            </a:avLst>
          </a:prstGeom>
          <a:noFill/>
          <a:ln w="19050" algn="ctr">
            <a:noFill/>
            <a:round/>
            <a:headEnd/>
            <a:tailEnd/>
          </a:ln>
        </p:spPr>
        <p:txBody>
          <a:bodyPr lIns="81107" tIns="40554" rIns="81107" bIns="40554" anchor="ctr"/>
          <a:lstStyle/>
          <a:p>
            <a:pPr algn="ctr">
              <a:defRPr/>
            </a:pPr>
            <a:endParaRPr lang="en-US" sz="2400" dirty="0">
              <a:solidFill>
                <a:srgbClr val="CC33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itchFamily="34" charset="0"/>
            </a:endParaRPr>
          </a:p>
        </p:txBody>
      </p:sp>
      <p:sp>
        <p:nvSpPr>
          <p:cNvPr id="58369" name="Rectangle 1"/>
          <p:cNvSpPr>
            <a:spLocks noChangeArrowheads="1"/>
          </p:cNvSpPr>
          <p:nvPr/>
        </p:nvSpPr>
        <p:spPr bwMode="auto">
          <a:xfrm>
            <a:off x="0" y="0"/>
            <a:ext cx="163863" cy="3588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lIns="81107" tIns="40554" rIns="81107" bIns="40554" anchor="ctr">
            <a:spAutoFit/>
          </a:bodyPr>
          <a:lstStyle/>
          <a:p>
            <a:pPr eaLnBrk="0" hangingPunct="0">
              <a:defRPr/>
            </a:pPr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304800" y="457200"/>
            <a:ext cx="8639352" cy="6560597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lIns="81107" tIns="40554" rIns="81107" bIns="40554">
            <a:spAutoFit/>
          </a:bodyPr>
          <a:lstStyle/>
          <a:p>
            <a:pPr indent="360363" algn="just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  <a:defRPr/>
            </a:pPr>
            <a:r>
              <a:rPr lang="ru-RU" sz="16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</a:t>
            </a:r>
            <a:r>
              <a:rPr lang="ru-RU" sz="16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 разработке технических условий на продукцию общественного питания субъект хозяйствования самостоятельно определяет срок действия разработанных технических условий (изменений в них) на продукцию (работы, услуги) и не согласовывает с государственными органами технические условия (изменения в них) на указанную продукцию. </a:t>
            </a:r>
          </a:p>
          <a:p>
            <a:pPr indent="360363" algn="just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  <a:defRPr/>
            </a:pPr>
            <a:r>
              <a:rPr lang="ru-RU" sz="16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11. </a:t>
            </a:r>
            <a:r>
              <a:rPr lang="ru-RU" sz="16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Приобретение книги замечаний и предложений.</a:t>
            </a:r>
          </a:p>
          <a:p>
            <a:pPr indent="360363" algn="just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 всех объектах общественного питания, за исключением функционирующих определенный сезон, должна вестись книга замечаний и предложений.</a:t>
            </a:r>
          </a:p>
          <a:p>
            <a:pPr algn="just">
              <a:lnSpc>
                <a:spcPts val="1400"/>
              </a:lnSpc>
              <a:spcBef>
                <a:spcPts val="600"/>
              </a:spcBef>
              <a:spcAft>
                <a:spcPts val="0"/>
              </a:spcAft>
              <a:defRPr/>
            </a:pPr>
            <a:r>
              <a:rPr lang="ru-RU" sz="1600" b="1" i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Справочно</a:t>
            </a:r>
            <a:r>
              <a:rPr lang="ru-RU" sz="1600" b="1" i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360363" indent="360363" algn="just">
              <a:lnSpc>
                <a:spcPts val="14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ru-RU" sz="1600" i="1" spc="-5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Книга замечаний и предложений выдается республиканским унитарным предприятием «Издательство «</a:t>
            </a:r>
            <a:r>
              <a:rPr lang="ru-RU" sz="1600" i="1" spc="-5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Белбланкавыд</a:t>
            </a:r>
            <a:r>
              <a:rPr lang="ru-RU" sz="1600" i="1" spc="-5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pPr indent="360363" algn="just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  <a:defRPr/>
            </a:pPr>
            <a:r>
              <a:rPr lang="ru-RU" sz="16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12.</a:t>
            </a:r>
            <a:r>
              <a:rPr lang="ru-RU" sz="16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spc="-5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Приобретение и регистрация книги учета проверок в налоговом органе по месту нахождения объекта.</a:t>
            </a:r>
          </a:p>
          <a:p>
            <a:pPr indent="360363" algn="just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 хозяйствования должен приобрести книгу учета проверок в течение 1 месяца с даты постановки на учет в налоговых органах.</a:t>
            </a:r>
          </a:p>
          <a:p>
            <a:pPr algn="just">
              <a:lnSpc>
                <a:spcPts val="1400"/>
              </a:lnSpc>
              <a:spcBef>
                <a:spcPts val="600"/>
              </a:spcBef>
              <a:spcAft>
                <a:spcPts val="0"/>
              </a:spcAft>
              <a:defRPr/>
            </a:pPr>
            <a:r>
              <a:rPr lang="ru-RU" sz="1600" b="1" i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Справочно</a:t>
            </a:r>
            <a:r>
              <a:rPr lang="ru-RU" sz="1600" b="1" i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360363" indent="360363" algn="just">
              <a:lnSpc>
                <a:spcPts val="14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ru-RU" sz="1600" i="1" spc="-5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Приобрести книгу учета проверок можно у юридических лиц (индивидуальных предпринимателей), осуществляющих их реализацию на основании заключенных договоров с республиканским унитарным предприятием «Информационно-издательский центр по налогам и сборам».</a:t>
            </a:r>
          </a:p>
          <a:p>
            <a:pPr indent="360363" algn="just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  <a:defRPr/>
            </a:pPr>
            <a:r>
              <a:rPr lang="ru-RU" sz="16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13.</a:t>
            </a:r>
            <a:r>
              <a:rPr lang="ru-RU" sz="16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Подбор персонала.</a:t>
            </a:r>
          </a:p>
          <a:p>
            <a:pPr indent="360363" algn="just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spc="-3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производству продукции общественного питания и обслуживанию покупателей допускаются работники, прошедшие профессиональную подготовку (переподготовку) и обязательные медицинские осмотры в соответствии с требованиями нормативных правовых актов.</a:t>
            </a:r>
          </a:p>
          <a:p>
            <a:pPr algn="just">
              <a:lnSpc>
                <a:spcPts val="1400"/>
              </a:lnSpc>
              <a:spcBef>
                <a:spcPts val="600"/>
              </a:spcBef>
              <a:spcAft>
                <a:spcPts val="0"/>
              </a:spcAft>
              <a:defRPr/>
            </a:pPr>
            <a:r>
              <a:rPr lang="ru-RU" sz="1600" b="1" i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Справочно</a:t>
            </a:r>
            <a:r>
              <a:rPr lang="ru-RU" sz="1600" b="1" i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16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360363" indent="360363" algn="just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i="1" spc="-5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Совета Министров Республики Беларусь от 15 июля  2011 г. № 954 «Об отдельных вопросах дополнительного образования взрослых», Межгосударственный стандарт ГОСТ 30524-2013 «Требования к персоналу».</a:t>
            </a:r>
            <a:endParaRPr lang="ru-RU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1806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>
            <a:spLocks noChangeArrowheads="1"/>
          </p:cNvSpPr>
          <p:nvPr/>
        </p:nvSpPr>
        <p:spPr bwMode="auto">
          <a:xfrm>
            <a:off x="0" y="338884"/>
            <a:ext cx="8891676" cy="1183169"/>
          </a:xfrm>
          <a:prstGeom prst="roundRect">
            <a:avLst>
              <a:gd name="adj" fmla="val 16667"/>
            </a:avLst>
          </a:prstGeom>
          <a:noFill/>
          <a:ln w="19050" algn="ctr">
            <a:noFill/>
            <a:round/>
            <a:headEnd/>
            <a:tailEnd/>
          </a:ln>
        </p:spPr>
        <p:txBody>
          <a:bodyPr lIns="81107" tIns="40554" rIns="81107" bIns="40554" anchor="ctr"/>
          <a:lstStyle/>
          <a:p>
            <a:pPr algn="ctr">
              <a:defRPr/>
            </a:pPr>
            <a:endParaRPr lang="en-US" sz="2400" dirty="0">
              <a:solidFill>
                <a:srgbClr val="CC33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itchFamily="34" charset="0"/>
            </a:endParaRPr>
          </a:p>
        </p:txBody>
      </p:sp>
      <p:sp>
        <p:nvSpPr>
          <p:cNvPr id="58369" name="Rectangle 1"/>
          <p:cNvSpPr>
            <a:spLocks noChangeArrowheads="1"/>
          </p:cNvSpPr>
          <p:nvPr/>
        </p:nvSpPr>
        <p:spPr bwMode="auto">
          <a:xfrm>
            <a:off x="0" y="0"/>
            <a:ext cx="163863" cy="3588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lIns="81107" tIns="40554" rIns="81107" bIns="40554" anchor="ctr">
            <a:spAutoFit/>
          </a:bodyPr>
          <a:lstStyle/>
          <a:p>
            <a:pPr eaLnBrk="0" hangingPunct="0">
              <a:defRPr/>
            </a:pPr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304800" y="457200"/>
            <a:ext cx="8639352" cy="6175876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lIns="81107" tIns="40554" rIns="81107" bIns="40554">
            <a:spAutoFit/>
          </a:bodyPr>
          <a:lstStyle/>
          <a:p>
            <a:pPr indent="360363" algn="just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Может использоваться труд иностранных граждан или лиц без гражданства, не имеющих разрешение на постоянное проживание в Республике Беларусь, являющихся победителями (лауреатами) национальных (международных) конкурсов, отмеченных наградами в сфере их профессиональной деятельности, без получения разрешения на привлечение в Республику Беларусь иностранной рабочей силы и специального разрешения на право занятия трудовой деятельностью в Республике Беларусь в отношении указанных иностранных граждан и лиц без гражданства.</a:t>
            </a:r>
          </a:p>
          <a:p>
            <a:pPr indent="360363" algn="just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  <a:defRPr/>
            </a:pPr>
            <a:r>
              <a:rPr lang="ru-RU" sz="16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14.</a:t>
            </a:r>
            <a:r>
              <a:rPr lang="ru-RU" sz="16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Оформление информации для покупателя.</a:t>
            </a:r>
          </a:p>
          <a:p>
            <a:pPr algn="just">
              <a:spcBef>
                <a:spcPts val="600"/>
              </a:spcBef>
              <a:spcAft>
                <a:spcPts val="0"/>
              </a:spcAft>
              <a:defRPr/>
            </a:pPr>
            <a:r>
              <a:rPr lang="ru-RU" sz="1600" b="1" i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Справочно</a:t>
            </a:r>
            <a:r>
              <a:rPr lang="ru-RU" sz="1600" b="1" i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60363" indent="360363" algn="just">
              <a:lnSpc>
                <a:spcPts val="15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ru-RU" sz="1600" i="1" spc="-5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Совета Министров Республики Беларусь от 2 июля 2014 г. № 703</a:t>
            </a:r>
            <a:br>
              <a:rPr lang="ru-RU" sz="1600" i="1" spc="-5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i="1" spc="-5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«Об утверждении Правил продажи отдельных видов товаров и осуществления общественного питания и Положения о порядке разработки и утверждения ассортиментного перечня товаров, ассортиментного перечня продукции общественного питания».</a:t>
            </a:r>
          </a:p>
          <a:p>
            <a:pPr indent="360363" algn="just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  <a:defRPr/>
            </a:pPr>
            <a:r>
              <a:rPr lang="ru-RU" sz="16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15.</a:t>
            </a:r>
            <a:r>
              <a:rPr lang="ru-RU" sz="16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Режим работы объекта общественного питания определяется без согласования с гор(рай)исполкомом, другими государственными органами и обеспечивается его соблюдение. Исключение составляет режим работы объектов после 23.00 и до 7.00, который подлежит согласованию с гор(рай)исполкомом по месту нахождения объекта.</a:t>
            </a:r>
          </a:p>
          <a:p>
            <a:pPr indent="360363" algn="just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  <a:defRPr/>
            </a:pPr>
            <a:r>
              <a:rPr lang="ru-RU" sz="16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16.</a:t>
            </a:r>
            <a:r>
              <a:rPr lang="ru-RU" sz="16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Получение лицензии на право осуществления розничной торговли алкогольными напитками и (или) табачными изделиями в том числе в розлив (при необходимости).</a:t>
            </a:r>
          </a:p>
          <a:p>
            <a:pPr algn="just">
              <a:spcBef>
                <a:spcPts val="600"/>
              </a:spcBef>
              <a:spcAft>
                <a:spcPts val="0"/>
              </a:spcAft>
              <a:defRPr/>
            </a:pPr>
            <a:r>
              <a:rPr lang="ru-RU" sz="1600" b="1" i="1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Справочно</a:t>
            </a:r>
            <a:r>
              <a:rPr lang="ru-RU" sz="1600" b="1" i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360363" indent="360363" algn="just">
              <a:lnSpc>
                <a:spcPts val="15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ru-RU" sz="1600" i="1" spc="-5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получения лицензий на осуществление отдельных видов деятельности и перечень таких видов деятельности определен Указом Президента Республики Беларусь от 01.09.2010</a:t>
            </a:r>
            <a:br>
              <a:rPr lang="ru-RU" sz="1600" i="1" spc="-5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i="1" spc="-5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№ 450 «О лицензировании отдельных видов деятельности».</a:t>
            </a:r>
          </a:p>
          <a:p>
            <a:pPr>
              <a:defRPr/>
            </a:pPr>
            <a:endParaRPr lang="ru-RU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39854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>
            <a:spLocks noChangeArrowheads="1"/>
          </p:cNvSpPr>
          <p:nvPr/>
        </p:nvSpPr>
        <p:spPr bwMode="auto">
          <a:xfrm>
            <a:off x="0" y="338884"/>
            <a:ext cx="8891676" cy="1183169"/>
          </a:xfrm>
          <a:prstGeom prst="roundRect">
            <a:avLst>
              <a:gd name="adj" fmla="val 16667"/>
            </a:avLst>
          </a:prstGeom>
          <a:noFill/>
          <a:ln w="19050" algn="ctr">
            <a:noFill/>
            <a:round/>
            <a:headEnd/>
            <a:tailEnd/>
          </a:ln>
        </p:spPr>
        <p:txBody>
          <a:bodyPr lIns="81107" tIns="40554" rIns="81107" bIns="40554" anchor="ctr"/>
          <a:lstStyle/>
          <a:p>
            <a:pPr algn="ctr">
              <a:defRPr/>
            </a:pPr>
            <a:endParaRPr lang="en-US" sz="2400" dirty="0">
              <a:solidFill>
                <a:srgbClr val="CC33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itchFamily="34" charset="0"/>
            </a:endParaRPr>
          </a:p>
        </p:txBody>
      </p:sp>
      <p:sp>
        <p:nvSpPr>
          <p:cNvPr id="58369" name="Rectangle 1"/>
          <p:cNvSpPr>
            <a:spLocks noChangeArrowheads="1"/>
          </p:cNvSpPr>
          <p:nvPr/>
        </p:nvSpPr>
        <p:spPr bwMode="auto">
          <a:xfrm>
            <a:off x="0" y="0"/>
            <a:ext cx="163863" cy="3588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lIns="81107" tIns="40554" rIns="81107" bIns="40554" anchor="ctr">
            <a:spAutoFit/>
          </a:bodyPr>
          <a:lstStyle/>
          <a:p>
            <a:pPr eaLnBrk="0" hangingPunct="0">
              <a:defRPr/>
            </a:pPr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304800" y="457200"/>
            <a:ext cx="8639352" cy="599121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lIns="81107" tIns="40554" rIns="81107" bIns="40554">
            <a:spAutoFit/>
          </a:bodyPr>
          <a:lstStyle/>
          <a:p>
            <a:pPr indent="360363" algn="just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  <a:defRPr/>
            </a:pPr>
            <a:r>
              <a:rPr lang="ru-RU" sz="16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Субъекты общественного питания вправе самостоятельно устанавливать наценки общественного питания на производимые и реализуемые на территории Республики Беларусь в объектах общественного питания в розлив алкогольные </a:t>
            </a:r>
            <a:r>
              <a:rPr lang="ru-RU" sz="1600" dirty="0" err="1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напити</a:t>
            </a:r>
            <a:r>
              <a:rPr lang="ru-RU" sz="16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крепостью свыше 28 процентов.</a:t>
            </a:r>
          </a:p>
          <a:p>
            <a:pPr indent="360363" algn="just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  <a:defRPr/>
            </a:pPr>
            <a:r>
              <a:rPr lang="ru-RU" sz="16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18.</a:t>
            </a:r>
            <a:r>
              <a:rPr lang="ru-RU" sz="16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Субъекты общественного питания вправе изготавливать и реализовывать в объектах общественного питания продукцию общественного питания (крепостью более 7 процентов) путем смешения и (или) настаивания готовых алкогольных напитков (полученных от производителя алкогольных напитков в потребительской таре) с иными пищевыми продуктами (орехи, фрукты, ягоды и т.д.) (по желанию). </a:t>
            </a:r>
          </a:p>
          <a:p>
            <a:pPr indent="360363" algn="just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изготовления такой продукции не требуется получение специального разрешения (лицензии) на деятельность, связанную с производством алкогольной, непищевой спиртосодержащей продукции и непищевого этилового спирта. Указанная продукция не подлежит обязательному подтверждению соответствия.</a:t>
            </a:r>
          </a:p>
          <a:p>
            <a:pPr indent="360363" algn="just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  <a:defRPr/>
            </a:pPr>
            <a:r>
              <a:rPr lang="ru-RU" sz="16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</a:t>
            </a:r>
            <a:r>
              <a:rPr lang="ru-RU" sz="16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Направление уведомления о начале осуществления общественного питания в гор(рай)исполком по месту нахождения объекта общественного питания посредством подачи письменного уведомления через службу «одно окно» или направления его заказным почтовым отправлением с уведомлением о вручении либо с использованием единого портала электронных услуг. В уведомлении указывается информация о соответствии субъекта хозяйствования, его работников, осуществляемой им деятельности и предназначенных для использования в процессе ее осуществления земельных участков, капитальных строений (зданий, сооружений), изолированных помещений, оборудования, транспортных средств и иных объектов требованиям, предусмотренным законодательством. </a:t>
            </a:r>
          </a:p>
          <a:p>
            <a:pPr indent="360363" algn="just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  <a:defRPr/>
            </a:pPr>
            <a:r>
              <a:rPr lang="ru-RU" sz="16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20.</a:t>
            </a:r>
            <a:r>
              <a:rPr lang="ru-RU" sz="16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Открытие объектов общественного питания осуществляется без подразделения их на типы и классы (по желанию) (например, на вывеске объекта общественного питание может быть написано: «Орхидея» или «Ресторан Орхидея» и т.п.).</a:t>
            </a:r>
            <a:endParaRPr lang="ru-RU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94717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>
            <a:spLocks noChangeArrowheads="1"/>
          </p:cNvSpPr>
          <p:nvPr/>
        </p:nvSpPr>
        <p:spPr bwMode="auto">
          <a:xfrm>
            <a:off x="0" y="338884"/>
            <a:ext cx="8891676" cy="1183169"/>
          </a:xfrm>
          <a:prstGeom prst="roundRect">
            <a:avLst>
              <a:gd name="adj" fmla="val 16667"/>
            </a:avLst>
          </a:prstGeom>
          <a:noFill/>
          <a:ln w="19050" algn="ctr">
            <a:noFill/>
            <a:round/>
            <a:headEnd/>
            <a:tailEnd/>
          </a:ln>
        </p:spPr>
        <p:txBody>
          <a:bodyPr lIns="81107" tIns="40554" rIns="81107" bIns="40554" anchor="ctr"/>
          <a:lstStyle/>
          <a:p>
            <a:pPr algn="ctr">
              <a:defRPr/>
            </a:pPr>
            <a:endParaRPr lang="en-US" sz="2400" dirty="0">
              <a:solidFill>
                <a:srgbClr val="CC33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itchFamily="34" charset="0"/>
            </a:endParaRPr>
          </a:p>
        </p:txBody>
      </p:sp>
      <p:sp>
        <p:nvSpPr>
          <p:cNvPr id="58369" name="Rectangle 1"/>
          <p:cNvSpPr>
            <a:spLocks noChangeArrowheads="1"/>
          </p:cNvSpPr>
          <p:nvPr/>
        </p:nvSpPr>
        <p:spPr bwMode="auto">
          <a:xfrm>
            <a:off x="0" y="0"/>
            <a:ext cx="163863" cy="3588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lIns="81107" tIns="40554" rIns="81107" bIns="40554" anchor="ctr">
            <a:spAutoFit/>
          </a:bodyPr>
          <a:lstStyle/>
          <a:p>
            <a:pPr eaLnBrk="0" hangingPunct="0">
              <a:defRPr/>
            </a:pPr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304800" y="457200"/>
            <a:ext cx="8639352" cy="5252546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lIns="81107" tIns="40554" rIns="81107" bIns="40554">
            <a:spAutoFit/>
          </a:bodyPr>
          <a:lstStyle/>
          <a:p>
            <a:pPr indent="360363" algn="just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  <a:defRPr/>
            </a:pPr>
            <a:r>
              <a:rPr lang="ru-RU" sz="16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21.</a:t>
            </a:r>
            <a:r>
              <a:rPr lang="ru-RU" sz="16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Со дня, следующего за днем направления уведомления, субъект общественного питания вправе начать деятельность в объекте общественного питания независимо от включения информации об этом субъекте, его деятельности и принадлежащих ему объектах в регистры, реестры, базы и банки данных, информационные системы и иные информационные ресурсы.</a:t>
            </a:r>
          </a:p>
          <a:p>
            <a:pPr indent="360363" algn="just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  <a:defRPr/>
            </a:pPr>
            <a:r>
              <a:rPr lang="ru-RU" sz="16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22.</a:t>
            </a:r>
            <a:r>
              <a:rPr lang="ru-RU" sz="16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объектах общественного питания могут проводиться рекламные мероприятия в маркетинговых целях, осуществление бесплатного (безвозмездного) распространения пива и слабоалкогольных напитков в объеме не более пяти литров одному лицу в качестве призов (подарков) при проведении конкурсов, игр, иных игровых, рекламных, культурных мероприятий (по желанию).</a:t>
            </a:r>
          </a:p>
          <a:p>
            <a:pPr indent="360363" algn="just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  <a:defRPr/>
            </a:pPr>
            <a:r>
              <a:rPr lang="ru-RU" sz="16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23.</a:t>
            </a:r>
            <a:r>
              <a:rPr lang="ru-RU" sz="16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течение месяца со дня направления уведомления о начале осуществления деятельности необходимо обратиться в центр гигиены и эпидемиологии (по месту нахождения объекта общественного питания) за получением санитарно-гигиенического заключения, выдаваемого по результатам проведения государственной санитарно-гигиенической экспертизы. </a:t>
            </a:r>
          </a:p>
          <a:p>
            <a:pPr indent="360363" algn="just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  <a:defRPr/>
            </a:pPr>
            <a:r>
              <a:rPr lang="ru-RU" sz="16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24.</a:t>
            </a:r>
            <a:r>
              <a:rPr lang="ru-RU" sz="16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Субъект хозяйствования в объекте общественного питания должен обеспечить соблюдение общих требований пожарной безопасности, санитарно-эпидемиологических требований, требования в области охраны окружающей среды, требования в области ветеринарии к содержанию и эксплуатации капитальных строений (зданий, сооружений), изолированных помещений и иных объектов, им принадлежащим;</a:t>
            </a:r>
          </a:p>
          <a:p>
            <a:pPr indent="360363" algn="just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  <a:defRPr/>
            </a:pPr>
            <a:r>
              <a:rPr lang="ru-RU" sz="16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25.</a:t>
            </a:r>
            <a:r>
              <a:rPr lang="ru-RU" sz="16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случае прекращения, приостановления или возобновления осуществления деятельности объекта общественного питания субъект хозяйствования уведомляет об этом гор(рай)исполком.</a:t>
            </a:r>
            <a:endParaRPr lang="ru-RU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20907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>
            <a:spLocks noChangeArrowheads="1"/>
          </p:cNvSpPr>
          <p:nvPr/>
        </p:nvSpPr>
        <p:spPr bwMode="auto">
          <a:xfrm>
            <a:off x="0" y="338884"/>
            <a:ext cx="8891676" cy="1183169"/>
          </a:xfrm>
          <a:prstGeom prst="roundRect">
            <a:avLst>
              <a:gd name="adj" fmla="val 16667"/>
            </a:avLst>
          </a:prstGeom>
          <a:noFill/>
          <a:ln w="19050" algn="ctr">
            <a:noFill/>
            <a:round/>
            <a:headEnd/>
            <a:tailEnd/>
          </a:ln>
        </p:spPr>
        <p:txBody>
          <a:bodyPr lIns="81107" tIns="40554" rIns="81107" bIns="40554" anchor="ctr"/>
          <a:lstStyle/>
          <a:p>
            <a:pPr algn="ctr">
              <a:defRPr/>
            </a:pPr>
            <a:endParaRPr lang="en-US" sz="2400" dirty="0">
              <a:solidFill>
                <a:srgbClr val="CC33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itchFamily="34" charset="0"/>
            </a:endParaRPr>
          </a:p>
        </p:txBody>
      </p:sp>
      <p:sp>
        <p:nvSpPr>
          <p:cNvPr id="58369" name="Rectangle 1"/>
          <p:cNvSpPr>
            <a:spLocks noChangeArrowheads="1"/>
          </p:cNvSpPr>
          <p:nvPr/>
        </p:nvSpPr>
        <p:spPr bwMode="auto">
          <a:xfrm>
            <a:off x="0" y="0"/>
            <a:ext cx="163863" cy="3588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lIns="81107" tIns="40554" rIns="81107" bIns="40554" anchor="ctr">
            <a:spAutoFit/>
          </a:bodyPr>
          <a:lstStyle/>
          <a:p>
            <a:pPr eaLnBrk="0" hangingPunct="0">
              <a:defRPr/>
            </a:pPr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304800" y="457200"/>
            <a:ext cx="8639352" cy="5775766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lIns="81107" tIns="40554" rIns="81107" bIns="40554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u="sng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Субъекты хозяйствования,</a:t>
            </a:r>
          </a:p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u="sng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осуществляющие деятельность на момент принятия Декрета № 7 </a:t>
            </a:r>
          </a:p>
          <a:p>
            <a:pPr indent="360363" algn="just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  <a:defRPr/>
            </a:pPr>
            <a:endParaRPr lang="ru-RU" sz="1600" dirty="0">
              <a:solidFill>
                <a:srgbClr val="008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360363" algn="just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Имеют право:</a:t>
            </a:r>
          </a:p>
          <a:p>
            <a:pPr indent="360363" algn="just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  <a:defRPr/>
            </a:pPr>
            <a:r>
              <a:rPr lang="ru-RU" sz="16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подразделять объекты общественного питания на типы и классы (по желанию) (например, на вывеске объекта общественного питание может быть написано: «Орхидея» или «Ресторан Орхидея» и т.п.).</a:t>
            </a:r>
          </a:p>
          <a:p>
            <a:pPr indent="360363" algn="just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  <a:defRPr/>
            </a:pPr>
            <a:r>
              <a:rPr lang="ru-RU" sz="16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Определять режим работы объекта общественного питания, без согласования с гор(рай)исполкомом, другими государственными органами, и обеспечивать его соблюдение. Исключение составляет режим работы объектов после 23.00 и до 7.00, который подлежит согласованию с гор(рай)исполкомом по месту нахождения объекта.</a:t>
            </a:r>
          </a:p>
          <a:p>
            <a:pPr indent="360363" algn="just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  <a:defRPr/>
            </a:pPr>
            <a:r>
              <a:rPr lang="ru-RU" sz="16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разработке технических условий на продукцию общественного питания самостоятельно определять срок действия разработанных технических условий (изменений в них) на продукцию (работы, услуги) и не согласовывать с государственными органами технические условия (изменения в них) на указанную продукцию.</a:t>
            </a:r>
          </a:p>
          <a:p>
            <a:pPr indent="360363" algn="just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  <a:defRPr/>
            </a:pPr>
            <a:r>
              <a:rPr lang="ru-RU" sz="16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Использовать труд иностранных граждан или лиц без гражданства, не имеющих разрешение на постоянное проживание в Республике Беларусь, являющихся победителями (лауреатами) национальных (международных) конкурсов, отмеченных наградами в сфере их профессиональной деятельности, без получения разрешения на привлечение в Республику Беларусь иностранной рабочей силы и специального разрешения на право занятия трудовой деятельностью в Республике Беларусь в отношении указанных иностранных граждан и лиц без гражданства.</a:t>
            </a:r>
          </a:p>
          <a:p>
            <a:pPr>
              <a:defRPr/>
            </a:pPr>
            <a:endParaRPr lang="ru-RU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2094832"/>
      </p:ext>
    </p:extLst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3940</TotalTime>
  <Words>1507</Words>
  <Application>Microsoft Office PowerPoint</Application>
  <PresentationFormat>Экран (4:3)</PresentationFormat>
  <Paragraphs>75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Оформление по умолчанию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пк</dc:creator>
  <cp:lastModifiedBy>IT_admin</cp:lastModifiedBy>
  <cp:revision>285</cp:revision>
  <cp:lastPrinted>2018-02-23T07:36:26Z</cp:lastPrinted>
  <dcterms:created xsi:type="dcterms:W3CDTF">1601-01-01T00:00:00Z</dcterms:created>
  <dcterms:modified xsi:type="dcterms:W3CDTF">2018-02-27T15:01:36Z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